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Palatino Linotype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tinoLinotype-regular.fntdata"/><Relationship Id="rId20" Type="http://schemas.openxmlformats.org/officeDocument/2006/relationships/slide" Target="slides/slide14.xml"/><Relationship Id="rId42" Type="http://schemas.openxmlformats.org/officeDocument/2006/relationships/font" Target="fonts/PalatinoLinotype-italic.fntdata"/><Relationship Id="rId41" Type="http://schemas.openxmlformats.org/officeDocument/2006/relationships/font" Target="fonts/PalatinoLinotype-bold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PalatinoLinotype-bold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0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c65b53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c65b53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c65b53a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c65b53a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c65b53a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c65b53a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12a8ab7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12a8ab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c65b53a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c65b53a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c65b53a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c65b53a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71f5493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71f5493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0a01f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0a01f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0a01fae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0a01fae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1f54930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1f54930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2869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2869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8c65b53a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8c65b53a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912a8ab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912a8ab7a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12a8ab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912a8ab7a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12a8ab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912a8ab7a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1f54930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71f5493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0a01fae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0a01fae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deadline是否需要調整？no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0a01fae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0a01fa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0a01fae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0a01fae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c65b53a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c65b53a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bf96e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bf96e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0a01fae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0a01fae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1f5493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1f5493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90a01fae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90a01fae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c65b53a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c65b53a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c65b53a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c65b53a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c65b53a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c65b53a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c65b53a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c65b53a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1f5493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1f5493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c65b53a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c65b53a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c65b53a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c65b53a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1535413" y="603390"/>
            <a:ext cx="6479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535413" y="1511800"/>
            <a:ext cx="6479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" name="Google Shape;113;p25"/>
          <p:cNvCxnSpPr/>
          <p:nvPr/>
        </p:nvCxnSpPr>
        <p:spPr>
          <a:xfrm>
            <a:off x="1371687" y="599230"/>
            <a:ext cx="0" cy="80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1535411" y="1317098"/>
            <a:ext cx="552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1535412" y="2854647"/>
            <a:ext cx="5525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rtl="0" algn="r"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" name="Google Shape;120;p26"/>
          <p:cNvCxnSpPr/>
          <p:nvPr/>
        </p:nvCxnSpPr>
        <p:spPr>
          <a:xfrm>
            <a:off x="1371687" y="599230"/>
            <a:ext cx="0" cy="21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c/ml2019spring-hw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lides.com/sunprinces/deck-16#/2%EF%BC%8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orms.gle/baGVu9taYirMtchN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EkFVGq8g5DIMLD0IMnx8wqF_gGyQjH5INw181JpMDHg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ntumlta2018@gmail.com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open?id=1IfPN_emmgGKZVqACjNj8fymDqwsDECyJ" TargetMode="External"/><Relationship Id="rId4" Type="http://schemas.openxmlformats.org/officeDocument/2006/relationships/hyperlink" Target="https://drive.google.com/open?id=1AlvYniZ6bkrCDMOxD1qTi8P3BiAU_7l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scikit-image.org/" TargetMode="External"/><Relationship Id="rId4" Type="http://schemas.openxmlformats.org/officeDocument/2006/relationships/hyperlink" Target="https://docs.scipy.org/doc/numpy-1.13.0/reference/generated/numpy.linalg.svd.html" TargetMode="External"/><Relationship Id="rId5" Type="http://schemas.openxmlformats.org/officeDocument/2006/relationships/hyperlink" Target="https://docs.scipy.org/doc/numpy-1.13.0/reference/generated/numpy.linalg.eig.html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numpy.org/" TargetMode="External"/><Relationship Id="rId4" Type="http://schemas.openxmlformats.org/officeDocument/2006/relationships/hyperlink" Target="http://scikit-image.org/" TargetMode="External"/><Relationship Id="rId5" Type="http://schemas.openxmlformats.org/officeDocument/2006/relationships/hyperlink" Target="https://reurl.cc/xobkZ" TargetMode="External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r>
              <a:rPr lang="en"/>
              <a:t> HW7</a:t>
            </a:r>
            <a:endParaRPr/>
          </a:p>
        </p:txBody>
      </p:sp>
      <p:sp>
        <p:nvSpPr>
          <p:cNvPr id="126" name="Google Shape;126;p27"/>
          <p:cNvSpPr txBox="1"/>
          <p:nvPr>
            <p:ph idx="1" type="subTitle"/>
          </p:nvPr>
        </p:nvSpPr>
        <p:spPr>
          <a:xfrm>
            <a:off x="2137225" y="28500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ntumlta2019@gmail.com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data </a:t>
            </a:r>
            <a:r>
              <a:rPr lang="en" sz="1800"/>
              <a:t>3/7</a:t>
            </a:r>
            <a:endParaRPr/>
          </a:p>
        </p:txBody>
      </p:sp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test_case.csv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每一行都有 id, image1_name, image2_name，總共有 1,000,000 筆測資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id: test case index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image1_name: 對應到 images/ 裡的</a:t>
            </a:r>
            <a:r>
              <a:rPr lang="en"/>
              <a:t>圖片的名稱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image2_name: 對應到 images/ 裡的</a:t>
            </a:r>
            <a:r>
              <a:rPr lang="en"/>
              <a:t>圖片的名稱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sample_submission.csv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第一行是 </a:t>
            </a:r>
            <a:r>
              <a:rPr lang="en">
                <a:solidFill>
                  <a:srgbClr val="FF0000"/>
                </a:solidFill>
              </a:rPr>
              <a:t>“id, label”  (5/11 update)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之後每一行都會有 test case ID，以及對這個 test case 的 prediction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如果 test case 的兩張 image 預測後是來自同一 dataset，Ans 的地方就是 1，反之是 0</a:t>
            </a:r>
            <a:endParaRPr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methods </a:t>
            </a:r>
            <a:r>
              <a:rPr lang="en" sz="1800"/>
              <a:t>4</a:t>
            </a:r>
            <a:r>
              <a:rPr lang="en" sz="1800"/>
              <a:t>/7</a:t>
            </a:r>
            <a:endParaRPr/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如果直接在原本的 image 上做 cluster，結果會很差 (有很多冗餘資訊)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=&gt;</a:t>
            </a:r>
            <a:r>
              <a:rPr lang="en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為了找出這個更好的方式，可以先將原始 image 做 dimension reduction，用比較少的維度來描述一張 image</a:t>
            </a:r>
            <a:br>
              <a:rPr lang="en"/>
            </a:br>
            <a:r>
              <a:rPr lang="en"/>
              <a:t>e</a:t>
            </a:r>
            <a:r>
              <a:rPr lang="en"/>
              <a:t>.g. autoencoder, PCA, SVD, t-SNE  </a:t>
            </a:r>
            <a:br>
              <a:rPr lang="en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requirements </a:t>
            </a:r>
            <a:r>
              <a:rPr lang="en" sz="1800"/>
              <a:t>5</a:t>
            </a:r>
            <a:r>
              <a:rPr lang="en" sz="1800"/>
              <a:t>/7</a:t>
            </a:r>
            <a:endParaRPr/>
          </a:p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請實作用 </a:t>
            </a:r>
            <a:r>
              <a:rPr b="1" lang="en"/>
              <a:t>autoencoder</a:t>
            </a:r>
            <a:r>
              <a:rPr lang="en"/>
              <a:t> 將40000張圖片降維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再利用降維過的latent code做分類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預測1000000筆測資是否來自相同的dataset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註： 同學實作的方法需含有autoencoder, 但還是可以將其他的降維方法一起搭配使用 (5/14 更新)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</a:t>
            </a:r>
            <a:r>
              <a:rPr lang="en"/>
              <a:t> - methods (cont.) </a:t>
            </a:r>
            <a:r>
              <a:rPr lang="en" sz="1800"/>
              <a:t>6/7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接著對降維過後過後的數據做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cluster：可以試試 K-means</a:t>
            </a:r>
            <a:br>
              <a:rPr lang="en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</a:t>
            </a:r>
            <a:r>
              <a:rPr lang="en"/>
              <a:t>- methods (cont.) </a:t>
            </a:r>
            <a:r>
              <a:rPr lang="en" sz="1800"/>
              <a:t>7/7</a:t>
            </a:r>
            <a:endParaRPr/>
          </a:p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different number of cluster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看看老師 unsupervised learning 上課內容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- Info </a:t>
            </a:r>
            <a:r>
              <a:rPr lang="en" sz="1800"/>
              <a:t>1/2</a:t>
            </a:r>
            <a:endParaRPr sz="1800"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311700" y="1152425"/>
            <a:ext cx="85206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連結 :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https://www.kaggle.com/c/ml2019spring-hw7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個人進行，不需組隊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隊名: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修課學生：學號_任意名稱（ex: </a:t>
            </a:r>
            <a:r>
              <a:rPr lang="en" sz="1600">
                <a:solidFill>
                  <a:srgbClr val="FF0000"/>
                </a:solidFill>
              </a:rPr>
              <a:t>b08901777_</a:t>
            </a:r>
            <a:r>
              <a:rPr lang="en" sz="1600">
                <a:solidFill>
                  <a:srgbClr val="FF0000"/>
                </a:solidFill>
              </a:rPr>
              <a:t>活大好好吃</a:t>
            </a:r>
            <a:r>
              <a:rPr lang="en" sz="1600"/>
              <a:t>）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旁聽：旁聽＿任意名稱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每天上傳上限 </a:t>
            </a:r>
            <a:r>
              <a:rPr lang="en" sz="1600">
                <a:solidFill>
                  <a:srgbClr val="FF0000"/>
                </a:solidFill>
              </a:rPr>
              <a:t>5 </a:t>
            </a:r>
            <a:r>
              <a:rPr lang="en" sz="1600"/>
              <a:t>次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Leaderboard上所顯示為public score，在Kaggle Deadline前可以選擇2份submission作為private score的評分依據。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set的資料將被分為兩份，一半為public，另一半為private。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最後的計分排名將以2筆自行選擇的結果，測試在private set上的準確率。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★"/>
            </a:pPr>
            <a:r>
              <a:rPr lang="en" sz="1600">
                <a:solidFill>
                  <a:srgbClr val="FF0000"/>
                </a:solidFill>
              </a:rPr>
              <a:t>kaggle名稱錯誤者的分數將x0.7。</a:t>
            </a:r>
            <a:endParaRPr sz="16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- format </a:t>
            </a:r>
            <a:r>
              <a:rPr lang="en" sz="1800"/>
              <a:t>2/2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311700" y="1266325"/>
            <a:ext cx="4357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預測 1000000 筆 testing data 是否</a:t>
            </a:r>
            <a:r>
              <a:rPr lang="en" sz="1600"/>
              <a:t>來自相同的dataset</a:t>
            </a:r>
            <a:r>
              <a:rPr lang="en" sz="1600"/>
              <a:t>，將預測結果上傳至kaggle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Upload format : csv file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第一行必須是 id,label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第二行開始，每行分別為id值及預測結果 (binary)，以逗號隔開</a:t>
            </a:r>
            <a:br>
              <a:rPr lang="en" sz="1600"/>
            </a:b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預測後是來自同一 dataset，label 的地方就是 1，反之是 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Evaluation: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範例格式如右</a:t>
            </a:r>
            <a:endParaRPr sz="1600"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b="0" l="0" r="58807" t="0"/>
          <a:stretch/>
        </p:blipFill>
        <p:spPr>
          <a:xfrm>
            <a:off x="5456675" y="472250"/>
            <a:ext cx="2331724" cy="41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A: </a:t>
            </a:r>
            <a:r>
              <a:rPr lang="en"/>
              <a:t>PCA of colored faces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不用上傳kaggle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用PCA實作出 eigenface, 及eigenface reconstruct 的結果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回答report 問題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B: Image clustering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將預測結果上傳kaggle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用autoencoder 實作降維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回答report問題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使用額外的data訓練，也</a:t>
            </a: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使用pre-trained model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>
                <a:solidFill>
                  <a:srgbClr val="666666"/>
                </a:solidFill>
              </a:rPr>
              <a:t> call 其他線上 API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Description - Unsupervised Learning</a:t>
            </a:r>
            <a:endParaRPr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A: </a:t>
            </a:r>
            <a:r>
              <a:rPr lang="en" sz="1800"/>
              <a:t>PCA of colored faces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B: Image clustering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FAQ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 </a:t>
            </a:r>
            <a:r>
              <a:rPr lang="en" sz="1800"/>
              <a:t>1/3</a:t>
            </a:r>
            <a:endParaRPr i="0" sz="1800" u="none" cap="none" strike="noStrike"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214375" y="1113925"/>
            <a:ext cx="86178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i="0" lang="en" sz="1600" u="none" cap="none" strike="noStrike">
                <a:solidFill>
                  <a:srgbClr val="FF0000"/>
                </a:solidFill>
              </a:rPr>
              <a:t>Python Only</a:t>
            </a:r>
            <a:r>
              <a:rPr i="0" lang="en" sz="1600" u="none" cap="none" strike="noStrike">
                <a:solidFill>
                  <a:srgbClr val="666666"/>
                </a:solidFill>
              </a:rPr>
              <a:t>，</a:t>
            </a:r>
            <a:r>
              <a:rPr lang="en" sz="1600">
                <a:solidFill>
                  <a:srgbClr val="666666"/>
                </a:solidFill>
              </a:rPr>
              <a:t>請</a:t>
            </a:r>
            <a:r>
              <a:rPr i="0" lang="en" sz="1600" u="none" cap="none" strike="noStrike">
                <a:solidFill>
                  <a:srgbClr val="666666"/>
                </a:solidFill>
              </a:rPr>
              <a:t>使用 Python 3.</a:t>
            </a:r>
            <a:r>
              <a:rPr lang="en" sz="1600">
                <a:solidFill>
                  <a:srgbClr val="666666"/>
                </a:solidFill>
              </a:rPr>
              <a:t>6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Python standard library are available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666666"/>
                </a:solidFill>
              </a:rPr>
              <a:t>PCA of colored faces: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Numpy &gt;= 1.14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scikit-image == 0.15.0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666666"/>
                </a:solidFill>
              </a:rPr>
              <a:t>Image clustering: 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Numpy &gt;= 1.14, Pandas &gt;= 0.20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Keras == 2.2.4, Tensorflow &gt;= </a:t>
            </a:r>
            <a:r>
              <a:rPr lang="en" sz="1600"/>
              <a:t>1.12.0</a:t>
            </a:r>
            <a:r>
              <a:rPr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rgbClr val="666666"/>
                </a:solidFill>
              </a:rPr>
              <a:t>, pytorch == 1.0.1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Scipy == 1.2.1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scikit-image == 0.15.0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scikit-learn == 0.20.3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Pillow == 6.0.0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FF0000"/>
                </a:solidFill>
              </a:rPr>
              <a:t>若需要其它套件，請及早來信詢問。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666666"/>
                </a:solidFill>
              </a:rPr>
              <a:t>若 import 有發生錯誤，分數將x0.7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575" y="445025"/>
            <a:ext cx="2340725" cy="23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 - GitHub </a:t>
            </a:r>
            <a:r>
              <a:rPr lang="en" sz="1800"/>
              <a:t>2</a:t>
            </a:r>
            <a:r>
              <a:rPr lang="en" sz="1800"/>
              <a:t>/3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311700" y="1152425"/>
            <a:ext cx="88323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你的 github 上 ML2019SPRING/hw7/ 中請包含：</a:t>
            </a:r>
            <a:endParaRPr sz="14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r</a:t>
            </a:r>
            <a:r>
              <a:rPr i="0" lang="en" sz="1600" u="none" cap="none" strike="noStrike">
                <a:solidFill>
                  <a:srgbClr val="666666"/>
                </a:solidFill>
              </a:rPr>
              <a:t>eport.pdf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pca.sh（for PCA of colored face 那題）（限時7分鐘）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cluster</a:t>
            </a:r>
            <a:r>
              <a:rPr i="0" lang="en" sz="1600" u="none" cap="none" strike="noStrike">
                <a:solidFill>
                  <a:srgbClr val="666666"/>
                </a:solidFill>
              </a:rPr>
              <a:t>.sh (</a:t>
            </a:r>
            <a:r>
              <a:rPr lang="en" sz="1600">
                <a:solidFill>
                  <a:srgbClr val="666666"/>
                </a:solidFill>
              </a:rPr>
              <a:t>for image clustering 那題，</a:t>
            </a:r>
            <a:r>
              <a:rPr lang="en" sz="1600">
                <a:solidFill>
                  <a:srgbClr val="FF0000"/>
                </a:solidFill>
              </a:rPr>
              <a:t>限制用autoencoder實作</a:t>
            </a:r>
            <a:r>
              <a:rPr i="0" lang="en" sz="1600" u="none" cap="none" strike="noStrike">
                <a:solidFill>
                  <a:srgbClr val="666666"/>
                </a:solidFill>
              </a:rPr>
              <a:t>)</a:t>
            </a:r>
            <a:r>
              <a:rPr lang="en" sz="1600">
                <a:solidFill>
                  <a:srgbClr val="666666"/>
                </a:solidFill>
              </a:rPr>
              <a:t>（限時10分鐘）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i="0" lang="en" sz="1600" u="none" cap="none" strike="noStrike">
                <a:solidFill>
                  <a:srgbClr val="666666"/>
                </a:solidFill>
              </a:rPr>
              <a:t>your python files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your </a:t>
            </a:r>
            <a:r>
              <a:rPr i="0" lang="en" sz="1600" u="none" cap="none" strike="noStrike">
                <a:solidFill>
                  <a:srgbClr val="666666"/>
                </a:solidFill>
              </a:rPr>
              <a:t>model files (can be loaded by your python file)</a:t>
            </a:r>
            <a:endParaRPr sz="1600">
              <a:solidFill>
                <a:srgbClr val="666666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</a:pPr>
            <a:r>
              <a:rPr b="1" i="0" lang="en" sz="1400" u="sng" cap="none" strike="noStrike">
                <a:solidFill>
                  <a:srgbClr val="FF0000"/>
                </a:solidFill>
              </a:rPr>
              <a:t>請不要上傳 dataset</a:t>
            </a:r>
            <a:r>
              <a:rPr b="1" lang="en" sz="1400" u="sng">
                <a:solidFill>
                  <a:srgbClr val="FF0000"/>
                </a:solidFill>
              </a:rPr>
              <a:t>，請不要上傳 dataset，請不要上傳 dataset。</a:t>
            </a:r>
            <a:endParaRPr b="1" sz="1400" u="sng">
              <a:solidFill>
                <a:srgbClr val="FF0000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666666"/>
                </a:solidFill>
              </a:rPr>
              <a:t>如果你的 model 超過 github 的最大容量，可以考慮把 model 放在其他地</a:t>
            </a:r>
            <a:r>
              <a:rPr lang="en" sz="1400">
                <a:solidFill>
                  <a:srgbClr val="666666"/>
                </a:solidFill>
              </a:rPr>
              <a:t>方</a:t>
            </a:r>
            <a:r>
              <a:rPr lang="en" sz="1400">
                <a:solidFill>
                  <a:srgbClr val="000000"/>
                </a:solidFill>
              </a:rPr>
              <a:t>(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http://slides.com/sunprinces/deck-16#/2%EF%BC%89</a:t>
            </a:r>
            <a:r>
              <a:rPr lang="en" sz="1400">
                <a:solidFill>
                  <a:srgbClr val="000000"/>
                </a:solidFill>
              </a:rPr>
              <a:t>)</a:t>
            </a:r>
            <a:r>
              <a:rPr i="0" lang="en" sz="1400" u="none" cap="none" strike="noStrike">
                <a:solidFill>
                  <a:srgbClr val="000000"/>
                </a:solidFill>
              </a:rPr>
              <a:t>。</a:t>
            </a:r>
            <a:endParaRPr sz="1400">
              <a:solidFill>
                <a:srgbClr val="000000"/>
              </a:solidFill>
            </a:endParaRPr>
          </a:p>
          <a:p>
            <a:pPr indent="-189547" lvl="0" marL="228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FF0000"/>
                </a:solidFill>
              </a:rPr>
              <a:t>model 可以是多個檔案，例如 keras model。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alatino Linotype"/>
              <a:buNone/>
            </a:pPr>
            <a:r>
              <a:rPr lang="en"/>
              <a:t>Regulation</a:t>
            </a:r>
            <a:r>
              <a:rPr i="0" lang="en" u="none" cap="none" strike="noStrike"/>
              <a:t> </a:t>
            </a:r>
            <a:r>
              <a:rPr lang="en"/>
              <a:t>-</a:t>
            </a:r>
            <a:r>
              <a:rPr i="0" lang="en" u="none" cap="none" strike="noStrike"/>
              <a:t> </a:t>
            </a:r>
            <a:r>
              <a:rPr lang="en"/>
              <a:t>S</a:t>
            </a:r>
            <a:r>
              <a:rPr lang="en"/>
              <a:t>cript Usage </a:t>
            </a:r>
            <a:r>
              <a:rPr lang="en" sz="1800"/>
              <a:t>3/3</a:t>
            </a:r>
            <a:endParaRPr i="0" u="none" cap="none" strike="noStrike"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311700" y="1266325"/>
            <a:ext cx="8520600" cy="3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i="0" lang="en" sz="1600" u="none" cap="none" strike="noStrike">
                <a:solidFill>
                  <a:srgbClr val="666666"/>
                </a:solidFill>
              </a:rPr>
              <a:t>以下的路徑，助教在跑的時候會另外指定，請保留可更改的彈性，不要寫死</a:t>
            </a:r>
            <a:endParaRPr i="0" sz="1600" u="none" cap="none" strike="noStrike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lphaLcPeriod"/>
            </a:pPr>
            <a:r>
              <a:rPr b="1" lang="en" sz="1600">
                <a:solidFill>
                  <a:srgbClr val="666666"/>
                </a:solidFill>
              </a:rPr>
              <a:t>PCA of colored faces: </a:t>
            </a:r>
            <a:endParaRPr b="1"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bash pca.sh &lt;images path&gt; &lt;input image&gt; &lt;reconstruct image&gt;</a:t>
            </a:r>
            <a:br>
              <a:rPr lang="en" sz="1600">
                <a:solidFill>
                  <a:srgbClr val="FF0000"/>
                </a:solidFill>
              </a:rPr>
            </a:br>
            <a:r>
              <a:rPr lang="en" sz="1600"/>
              <a:t>e.g. bash  pca.sh  Aberdeen/   87.jpg   87_reconstruct.jpg</a:t>
            </a:r>
            <a:endParaRPr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lphaLcPeriod"/>
            </a:pPr>
            <a:r>
              <a:rPr b="1" lang="en" sz="1600">
                <a:solidFill>
                  <a:srgbClr val="666666"/>
                </a:solidFill>
              </a:rPr>
              <a:t>Image clustering:</a:t>
            </a:r>
            <a:br>
              <a:rPr b="1"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FF0000"/>
                </a:solidFill>
              </a:rPr>
              <a:t>bash cluster.sh &lt;images</a:t>
            </a:r>
            <a:r>
              <a:rPr b="1"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rgbClr val="FF0000"/>
                </a:solidFill>
              </a:rPr>
              <a:t>path&gt; &lt;test_case.csv path&gt; &lt;prediction file path&gt;</a:t>
            </a:r>
            <a:br>
              <a:rPr lang="en" sz="1600">
                <a:solidFill>
                  <a:srgbClr val="FF0000"/>
                </a:solidFill>
              </a:rPr>
            </a:br>
            <a:r>
              <a:rPr lang="en" sz="1600"/>
              <a:t>e.g. bash cluster.sh  images/   test_case.csv   ans.csv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/>
              <a:t>Script 所使用之模型，如 hdf5, pt, pickle 檔等，可以於程式內寫死路徑，助教會 cd 進 hw7 資料夾執行 reproduce 程序。</a:t>
            </a:r>
            <a:endParaRPr sz="16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Deadline </a:t>
            </a:r>
            <a:r>
              <a:rPr lang="en" sz="1800"/>
              <a:t>1/7</a:t>
            </a:r>
            <a:r>
              <a:rPr lang="en"/>
              <a:t> </a:t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Early Simple Deadline: 2019/05/16 11:59:59  (GMT+8)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Kaggle Deadline: 2019/05/23 11:59:59  (GMT+8)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Github Deadline: 2019/05/24 23:59:59  (GMT+8)</a:t>
            </a:r>
            <a:br>
              <a:rPr lang="en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助教會在deadline一到就clone所有程式，並且</a:t>
            </a:r>
            <a:r>
              <a:rPr lang="en">
                <a:solidFill>
                  <a:srgbClr val="FF0000"/>
                </a:solidFill>
              </a:rPr>
              <a:t>不再重新clone任何檔案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若遲交請填寫遲交表單: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Evaluation (5% + Bonus 1%) </a:t>
            </a:r>
            <a:r>
              <a:rPr lang="en" sz="1800"/>
              <a:t>2/7</a:t>
            </a:r>
            <a:r>
              <a:rPr lang="en"/>
              <a:t> </a:t>
            </a:r>
            <a:endParaRPr/>
          </a:p>
        </p:txBody>
      </p:sp>
      <p:sp>
        <p:nvSpPr>
          <p:cNvPr id="278" name="Google Shape;278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超過public leaderboard的simple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超過public leaderboard的strong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超過private leaderboard的simple baseline分數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超過private leaderboard的strong baseline分數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(1%) </a:t>
            </a:r>
            <a:r>
              <a:rPr lang="en" sz="1800">
                <a:solidFill>
                  <a:srgbClr val="FF0000"/>
                </a:solidFill>
              </a:rPr>
              <a:t>2019/05/</a:t>
            </a:r>
            <a:r>
              <a:rPr lang="en">
                <a:solidFill>
                  <a:srgbClr val="FF0000"/>
                </a:solidFill>
              </a:rPr>
              <a:t>16</a:t>
            </a:r>
            <a:r>
              <a:rPr lang="en" sz="1800">
                <a:solidFill>
                  <a:srgbClr val="FF0000"/>
                </a:solidFill>
              </a:rPr>
              <a:t> 11:59:59 (GMT+8)</a:t>
            </a:r>
            <a:r>
              <a:rPr lang="en" sz="1800"/>
              <a:t>前超過public simple baseline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(BONUS 1%) private leaderboard 排名前五名且於助教時間上台分享的同學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3/7</a:t>
            </a:r>
            <a:endParaRPr sz="1800"/>
          </a:p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311700" y="1266325"/>
            <a:ext cx="8520600" cy="3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PCA of color faces:</a:t>
            </a:r>
            <a:endParaRPr b="1"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</a:t>
            </a:r>
            <a:r>
              <a:rPr lang="en" sz="1600"/>
              <a:t>請畫出所有臉的平均。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(0.5 %) 請畫出前五個 Eigenfaces，也就是對應到前五大 Eigenvalues 的 Eigenvectors。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請從數據集中挑出任意五張圖片，並用前五大 Eigenfaces 進行 reconstruction，並畫出結果。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(0.5%) 請寫出前五大 Eigenfaces 各自所佔的比重，也就是          ，請用百分比表示並四捨五入到小數點後一位。 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949" y="3537225"/>
            <a:ext cx="447376" cy="4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4/7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3"/>
          <p:cNvSpPr txBox="1"/>
          <p:nvPr>
            <p:ph idx="1" type="body"/>
          </p:nvPr>
        </p:nvSpPr>
        <p:spPr>
          <a:xfrm>
            <a:off x="311700" y="1266325"/>
            <a:ext cx="87102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	Image clustering</a:t>
            </a:r>
            <a:r>
              <a:rPr b="1" lang="en"/>
              <a:t>: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666666"/>
                </a:solidFill>
              </a:rPr>
              <a:t>(1%)  請實作兩種不同的方法，並比較其結果(reconstruction loss, accuracy)。(不同的降維方法或不同的 cluster 方法都可以算是不同的方法)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666666"/>
                </a:solidFill>
              </a:rPr>
              <a:t>(1%)  預測 visualization.npy 中的 label，在二維平面上視覺化 label 的分佈。(用 PCA, t-SNE 等工具把你抽出來的 feature 投影到二維，或簡單的取 feature 的前兩維)</a:t>
            </a:r>
            <a:br>
              <a:rPr lang="en" sz="1600">
                <a:solidFill>
                  <a:srgbClr val="666666"/>
                </a:solidFill>
              </a:rPr>
            </a:br>
            <a:r>
              <a:rPr lang="en" sz="1600">
                <a:solidFill>
                  <a:srgbClr val="666666"/>
                </a:solidFill>
              </a:rPr>
              <a:t>其中visualization.npy 中前 2500 個 images 來自 dataset A，後 2500 個 images 來自 dataset B，比較和自己預測的 label 之間有何不同。</a:t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92" name="Google Shape;292;p53"/>
          <p:cNvSpPr txBox="1"/>
          <p:nvPr/>
        </p:nvSpPr>
        <p:spPr>
          <a:xfrm>
            <a:off x="793975" y="4545150"/>
            <a:ext cx="4982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★"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visualization.npy 會在kaggle請用train好的模型去預測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5/7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 txBox="1"/>
          <p:nvPr>
            <p:ph idx="1" type="body"/>
          </p:nvPr>
        </p:nvSpPr>
        <p:spPr>
          <a:xfrm>
            <a:off x="311700" y="1266325"/>
            <a:ext cx="8710200" cy="3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	Image clustering: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c.  	</a:t>
            </a:r>
            <a:r>
              <a:rPr lang="en" sz="1600">
                <a:solidFill>
                  <a:srgbClr val="666666"/>
                </a:solidFill>
              </a:rPr>
              <a:t>(1%)  </a:t>
            </a:r>
            <a:r>
              <a:rPr lang="en" sz="1600">
                <a:solidFill>
                  <a:srgbClr val="666666"/>
                </a:solidFill>
              </a:rPr>
              <a:t>請介紹你的model架構(encoder, decoder, loss function...)，並選出任意</a:t>
            </a:r>
            <a:endParaRPr sz="1600">
              <a:solidFill>
                <a:srgbClr val="666666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32張圖片，比較原圖片以及用decoder reconstruct的結果。</a:t>
            </a:r>
            <a:br>
              <a:rPr lang="en" sz="1600">
                <a:solidFill>
                  <a:srgbClr val="666666"/>
                </a:solidFill>
              </a:rPr>
            </a:br>
            <a:br>
              <a:rPr lang="en" sz="1600">
                <a:solidFill>
                  <a:srgbClr val="666666"/>
                </a:solidFill>
              </a:rPr>
            </a:br>
            <a:br>
              <a:rPr lang="en" sz="1600">
                <a:solidFill>
                  <a:srgbClr val="666666"/>
                </a:solidFill>
              </a:rPr>
            </a:br>
            <a:endParaRPr sz="12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400"/>
              <a:buChar char="★"/>
            </a:pPr>
            <a:r>
              <a:rPr lang="en" sz="1400">
                <a:solidFill>
                  <a:srgbClr val="FF0000"/>
                </a:solidFill>
              </a:rPr>
              <a:t>請勿使用此範例圖片！！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299" name="Google Shape;299;p54"/>
          <p:cNvPicPr preferRelativeResize="0"/>
          <p:nvPr/>
        </p:nvPicPr>
        <p:blipFill rotWithShape="1">
          <a:blip r:embed="rId3">
            <a:alphaModFix/>
          </a:blip>
          <a:srcRect b="49438" l="0" r="0" t="0"/>
          <a:stretch/>
        </p:blipFill>
        <p:spPr>
          <a:xfrm>
            <a:off x="1193301" y="2705113"/>
            <a:ext cx="3196300" cy="16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 rotWithShape="1">
          <a:blip r:embed="rId4">
            <a:alphaModFix/>
          </a:blip>
          <a:srcRect b="50233" l="0" r="0" t="0"/>
          <a:stretch/>
        </p:blipFill>
        <p:spPr>
          <a:xfrm>
            <a:off x="4900428" y="2705125"/>
            <a:ext cx="3271272" cy="16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Report </a:t>
            </a:r>
            <a:r>
              <a:rPr lang="en" sz="1800"/>
              <a:t>6/7</a:t>
            </a:r>
            <a:endParaRPr/>
          </a:p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311700" y="1266325"/>
            <a:ext cx="8520600" cy="3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●"/>
            </a:pPr>
            <a:r>
              <a:rPr lang="en" sz="1600"/>
              <a:t>限制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請用中文撰寫 report（非中文母語者可用英文）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保留各題標題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請標明</a:t>
            </a:r>
            <a:r>
              <a:rPr lang="en" sz="1600">
                <a:solidFill>
                  <a:srgbClr val="FF0000"/>
                </a:solidFill>
              </a:rPr>
              <a:t>系級、學號、姓名</a:t>
            </a:r>
            <a:r>
              <a:rPr lang="en" sz="1600"/>
              <a:t>，並按照report模板回答問題，切勿隨意更動題號順序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若有和其他修課同學討論，請務必於題號前標明collaborator（含姓名、學號）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Report模板連結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連結：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Link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截止日期同</a:t>
            </a:r>
            <a:r>
              <a:rPr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FF0000"/>
                </a:solidFill>
              </a:rPr>
              <a:t>GitHub Deadline: </a:t>
            </a:r>
            <a:r>
              <a:rPr b="1" lang="en" sz="1600">
                <a:solidFill>
                  <a:srgbClr val="FF0000"/>
                </a:solidFill>
              </a:rPr>
              <a:t>2019/05/24 23:59:59  (GMT+8)</a:t>
            </a:r>
            <a:endParaRPr b="1" sz="16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A: PCA of colored faces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B: Image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Policy - Other Policy </a:t>
            </a:r>
            <a:r>
              <a:rPr lang="en" sz="1800"/>
              <a:t>7/7</a:t>
            </a:r>
            <a:r>
              <a:rPr lang="en"/>
              <a:t> </a:t>
            </a:r>
            <a:endParaRPr/>
          </a:p>
        </p:txBody>
      </p:sp>
      <p:sp>
        <p:nvSpPr>
          <p:cNvPr id="312" name="Google Shape;312;p56"/>
          <p:cNvSpPr txBox="1"/>
          <p:nvPr>
            <p:ph idx="1" type="body"/>
          </p:nvPr>
        </p:nvSpPr>
        <p:spPr>
          <a:xfrm>
            <a:off x="311700" y="1266325"/>
            <a:ext cx="8520600" cy="3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/>
              <a:t>Lateness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遲交一天(不足一天以一天計算) hw7 所得總分將 x0.7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不接受程式 or 報告單獨遲交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不足一天以一天計算，不得遲交超過兩天，有特殊原因請找助教。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遲交表單: 遲交請先上傳遲交檔案至自己的 github 後再填寫遲交表單，助教群會以表單填寫時間作為繳交時間手動 clone 檔案。</a:t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Script Error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當 </a:t>
            </a:r>
            <a:r>
              <a:rPr lang="en" sz="1600">
                <a:solidFill>
                  <a:srgbClr val="FF0000"/>
                </a:solidFill>
              </a:rPr>
              <a:t>script 格式錯誤</a:t>
            </a:r>
            <a:r>
              <a:rPr lang="en" sz="1600"/>
              <a:t>，造成助教無法順利執行，請在公告時間內寄信向助教說明，修好之後重新執行所得 kaggle 部分分數將x0.7。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可以更改的部分僅限syntax及io的部分，不得改程式邏輯或是演算法，至於其他部分由助教認定為主。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不接受任何 py 檔的 coding 錯誤更改	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</a:t>
            </a:r>
            <a:endParaRPr/>
          </a:p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311700" y="1266325"/>
            <a:ext cx="490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若有其他問題，請寄信至助教信箱，</a:t>
            </a:r>
            <a:r>
              <a:rPr b="1" lang="en">
                <a:solidFill>
                  <a:srgbClr val="FF0000"/>
                </a:solidFill>
              </a:rPr>
              <a:t>請勿直接私訊助教</a:t>
            </a:r>
            <a:r>
              <a:rPr lang="en"/>
              <a:t>。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有問題建議可以在 FB Group 裡面留言發問，可能很多人都有一樣的問題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助教信箱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ntumlta2019@gmail.com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850" y="1074538"/>
            <a:ext cx="3097255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outline </a:t>
            </a:r>
            <a:r>
              <a:rPr lang="en" sz="1800"/>
              <a:t>1/3</a:t>
            </a:r>
            <a:endParaRPr sz="1800"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311700" y="1266325"/>
            <a:ext cx="846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學習用 numpy 實做 PCA 以達到 dimensionality reduction 的目的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數據集來自 Aberdeen University 的 Prof. Ian Craw，並經過助教們的挑選及對齊，總共有 415 張 600 X 600 X 3 的彩圖。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連結：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 ( </a:t>
            </a:r>
            <a:r>
              <a:rPr lang="en">
                <a:solidFill>
                  <a:srgbClr val="FF0000"/>
                </a:solidFill>
              </a:rPr>
              <a:t>5/9 已更新！</a:t>
            </a:r>
            <a:r>
              <a:rPr lang="en"/>
              <a:t>)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tar zxvf Aberdeen.tar.gz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requirements </a:t>
            </a:r>
            <a:r>
              <a:rPr lang="en" sz="1800"/>
              <a:t>2/3</a:t>
            </a:r>
            <a:r>
              <a:rPr lang="en"/>
              <a:t> 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190125"/>
            <a:ext cx="8909700" cy="3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只能用 </a:t>
            </a:r>
            <a:r>
              <a:rPr lang="en" u="sng">
                <a:solidFill>
                  <a:schemeClr val="hlink"/>
                </a:solidFill>
                <a:hlinkClick r:id="rId3"/>
              </a:rPr>
              <a:t>scikit-image</a:t>
            </a:r>
            <a:r>
              <a:rPr lang="en"/>
              <a:t> 讀寫圖片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只能用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numpy.linalg.svd</a:t>
            </a:r>
            <a:r>
              <a:rPr lang="en"/>
              <a:t> 或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np.linalg.eig</a:t>
            </a:r>
            <a:r>
              <a:rPr lang="en"/>
              <a:t> 實做PCA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將各張圖片分解成Eigenvector (Eigenface)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每一個Eigenface 都對應到不同的Eigenvalue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將Eigenface由大到小排列，選出前五大的Eigenface 重建出圖片</a:t>
            </a:r>
            <a:endParaRPr sz="800">
              <a:solidFill>
                <a:srgbClr val="695D46"/>
              </a:solidFill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559" y="2495063"/>
            <a:ext cx="3339291" cy="11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925" y="2613650"/>
            <a:ext cx="4415077" cy="8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of colored faces - reminder </a:t>
            </a:r>
            <a:r>
              <a:rPr lang="en" sz="1800"/>
              <a:t>3/3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311700" y="126632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請記得先減去平均再計算 Eigenfaces, Eigenvalues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Eigenfaces 是奇怪的顏色是正常的，如右上圖（第十個Eigenface)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因為 Eigenfaces 會有負值，因此在畫圖時，請用以下方式轉換：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-= np.min(M)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/= np.max(M)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 = (M * 255).astype(np.uint8)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程式只會執行最多七分鐘。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只能 import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numpy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和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skimage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(and other python standard library)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程式的結果是有標準答案的（可容許每個值相差 ±3 以內），可以事先和同學比看看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可以參考老師的投影片：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Link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500" y="1152425"/>
            <a:ext cx="1823225" cy="18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Unsupervised Learning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 A: PCA of colored faces</a:t>
            </a:r>
            <a:endParaRPr sz="18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 B: Image clustering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 &amp; Regulation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outline </a:t>
            </a:r>
            <a:r>
              <a:rPr lang="en" sz="1800"/>
              <a:t>1/7</a:t>
            </a:r>
            <a:endParaRPr sz="1800"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目標：分辨給定的兩張 images 是否來自同一個 dataset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所有的 image 都來自兩個不同的class (CelebA &amp; cifar10)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除了 image </a:t>
            </a:r>
            <a:r>
              <a:rPr lang="en" sz="1600"/>
              <a:t>都是32*32*3的圖片</a:t>
            </a:r>
            <a:r>
              <a:rPr lang="en" sz="1600"/>
              <a:t>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只能用我們給的 data，不能使用額外的 dataset ，</a:t>
            </a:r>
            <a:r>
              <a:rPr lang="en" sz="1600"/>
              <a:t>也不能使用</a:t>
            </a:r>
            <a:r>
              <a:rPr lang="en" sz="1600"/>
              <a:t>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100" y="3475025"/>
            <a:ext cx="2378851" cy="14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499" y="3286075"/>
            <a:ext cx="2535924" cy="16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clustering - data </a:t>
            </a:r>
            <a:r>
              <a:rPr lang="en" sz="1800"/>
              <a:t>2/7</a:t>
            </a:r>
            <a:endParaRPr/>
          </a:p>
        </p:txBody>
      </p:sp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mages.zip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Usage: unzip images.zip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會得到一個叫images/ 的資料夾，裡面總共有 40000 張 RGB圖片，大小都是32*32*3</a:t>
            </a: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visualization.npy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在 kaggle deadline 之後會公布一個小型的 dataset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包含 5000 張 images，前 2500 張 images 跟後 2500 張 images 是分別從兩個 dataset 得到的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請用訓練的模型在report對這個 dataset 做 visualization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